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2838BEF-8BB2-4498-84A7-C5851F593DF1}">
  <a:tblStyle styleId="{22838BEF-8BB2-4498-84A7-C5851F593DF1}" styleName="Средний стиль 4 - акцент 5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accent5"/>
              </a:solidFill>
            </a:ln>
          </a:left>
          <a:right>
            <a:ln w="12700">
              <a:solidFill>
                <a:schemeClr val="accent5"/>
              </a:solidFill>
            </a:ln>
          </a:right>
          <a:top>
            <a:ln w="12700">
              <a:solidFill>
                <a:schemeClr val="accent5"/>
              </a:solidFill>
            </a:ln>
          </a:top>
          <a:bottom>
            <a:ln w="12700">
              <a:solidFill>
                <a:schemeClr val="accent5"/>
              </a:solidFill>
            </a:ln>
          </a:bottom>
          <a:insideH>
            <a:ln w="12700">
              <a:solidFill>
                <a:schemeClr val="accent5"/>
              </a:solidFill>
            </a:ln>
          </a:insideH>
          <a:insideV>
            <a:ln w="12700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accent5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F1AB2-1976-4502-BF36-3FF5EA218861}" styleName="Средний стиль 4 - акцент 1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235402-D235-42E1-BA90-BB07049C46C4}" type="doc">
      <dgm:prSet loTypeId="urn:microsoft.com/office/officeart/2005/8/layout/pyramid2#1" loCatId="list" qsTypeId="urn:microsoft.com/office/officeart/2005/8/quickstyle/simple1#1" qsCatId="simple" csTypeId="urn:microsoft.com/office/officeart/2005/8/colors/accent1_2" csCatId="accent1" phldr="1"/>
      <dgm:spPr bwMode="auto"/>
    </dgm:pt>
    <dgm:pt modelId="{744EB2D7-313F-48BE-8E66-54F004117395}">
      <dgm:prSet phldrT=""/>
      <dgm:spPr bwMode="auto"/>
      <dgm:t>
        <a:bodyPr/>
        <a:lstStyle/>
        <a:p>
          <a:pPr>
            <a:defRPr/>
          </a:pPr>
          <a:r>
            <a:rPr lang="ru-RU" b="1"/>
            <a:t>предметная готовность или содержательная </a:t>
          </a:r>
          <a:endParaRPr/>
        </a:p>
      </dgm:t>
    </dgm:pt>
    <dgm:pt modelId="{D353C736-C119-438F-9316-34C2DE425E84}" type="parTrans" cxnId="{7F314B61-D290-466A-94EB-48526B57E57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05C45E5-2683-412F-823A-1817145499B0}" type="sibTrans" cxnId="{7F314B61-D290-466A-94EB-48526B57E57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827B276-9FF3-4EEC-8A7E-9C31D5790236}">
      <dgm:prSet phldrT=""/>
      <dgm:spPr bwMode="auto"/>
      <dgm:t>
        <a:bodyPr/>
        <a:lstStyle/>
        <a:p>
          <a:pPr>
            <a:defRPr/>
          </a:pPr>
          <a:r>
            <a:rPr lang="ru-RU" b="1"/>
            <a:t>информационная готовность </a:t>
          </a:r>
          <a:endParaRPr/>
        </a:p>
      </dgm:t>
    </dgm:pt>
    <dgm:pt modelId="{DCC1AFDD-F405-4CC8-A725-4174207B0B1E}" type="parTrans" cxnId="{BF65BDE8-1F59-4EB1-8225-DD7FE2B4B04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C17332D-B6F3-469C-BDFB-317318E88FAD}" type="sibTrans" cxnId="{BF65BDE8-1F59-4EB1-8225-DD7FE2B4B04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E2BA87D-41E1-4FB8-90D9-F36DEF21E8DE}">
      <dgm:prSet phldrT=""/>
      <dgm:spPr bwMode="auto"/>
      <dgm:t>
        <a:bodyPr/>
        <a:lstStyle/>
        <a:p>
          <a:pPr>
            <a:defRPr/>
          </a:pPr>
          <a:r>
            <a:rPr lang="ru-RU" b="1"/>
            <a:t>психологическая готовность </a:t>
          </a:r>
          <a:endParaRPr/>
        </a:p>
      </dgm:t>
    </dgm:pt>
    <dgm:pt modelId="{5D7E15EC-112D-4246-9C6F-EC90DDD56FFD}" type="parTrans" cxnId="{26A69D10-B12E-4EFB-B9FE-569636DFE09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0D52F24-AB92-4523-9C43-FCCA6B2EA193}" type="sibTrans" cxnId="{26A69D10-B12E-4EFB-B9FE-569636DFE092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FCD7651-E7A6-4255-AB0E-A04E66CA812D}" type="pres">
      <dgm:prSet presAssocID="{EA235402-D235-42E1-BA90-BB07049C46C4}" presName="compositeShape" presStyleCnt="0">
        <dgm:presLayoutVars>
          <dgm:dir/>
          <dgm:resizeHandles val="exact"/>
        </dgm:presLayoutVars>
      </dgm:prSet>
      <dgm:spPr bwMode="auto"/>
    </dgm:pt>
    <dgm:pt modelId="{2CF58D4B-5BBA-499B-908C-A58E74A9E8A5}" type="pres">
      <dgm:prSet presAssocID="{EA235402-D235-42E1-BA90-BB07049C46C4}" presName="pyramid" presStyleLbl="node1" presStyleIdx="0" presStyleCnt="1"/>
      <dgm:spPr bwMode="auto"/>
    </dgm:pt>
    <dgm:pt modelId="{8C9BE2D7-6D02-4A89-A860-C33C4068DF9B}" type="pres">
      <dgm:prSet presAssocID="{EA235402-D235-42E1-BA90-BB07049C46C4}" presName="theList" presStyleCnt="0"/>
      <dgm:spPr bwMode="auto"/>
    </dgm:pt>
    <dgm:pt modelId="{CC90D48C-E08A-409A-8FFB-0AEDDEADFAD3}" type="pres">
      <dgm:prSet presAssocID="{744EB2D7-313F-48BE-8E66-54F004117395}" presName="aNode" presStyleLbl="fgAcc1" presStyleIdx="0" presStyleCnt="3" custScaleX="157761">
        <dgm:presLayoutVars>
          <dgm:bulletEnabled val="1"/>
        </dgm:presLayoutVars>
      </dgm:prSet>
      <dgm:spPr bwMode="auto"/>
    </dgm:pt>
    <dgm:pt modelId="{4A763D01-45AA-4502-8D6C-EBDE084CB259}" type="pres">
      <dgm:prSet presAssocID="{744EB2D7-313F-48BE-8E66-54F004117395}" presName="aSpace" presStyleCnt="0"/>
      <dgm:spPr bwMode="auto"/>
    </dgm:pt>
    <dgm:pt modelId="{9E653E86-B047-4AA0-BECA-966B073DE5FC}" type="pres">
      <dgm:prSet presAssocID="{C827B276-9FF3-4EEC-8A7E-9C31D5790236}" presName="aNode" presStyleLbl="fgAcc1" presStyleIdx="1" presStyleCnt="3" custScaleX="159624">
        <dgm:presLayoutVars>
          <dgm:bulletEnabled val="1"/>
        </dgm:presLayoutVars>
      </dgm:prSet>
      <dgm:spPr bwMode="auto"/>
    </dgm:pt>
    <dgm:pt modelId="{19BC30F9-CFE8-4CF5-82A4-717E26A47D7A}" type="pres">
      <dgm:prSet presAssocID="{C827B276-9FF3-4EEC-8A7E-9C31D5790236}" presName="aSpace" presStyleCnt="0"/>
      <dgm:spPr bwMode="auto"/>
    </dgm:pt>
    <dgm:pt modelId="{C6AE00A4-8AA5-4233-B1EB-92D9D7473464}" type="pres">
      <dgm:prSet presAssocID="{8E2BA87D-41E1-4FB8-90D9-F36DEF21E8DE}" presName="aNode" presStyleLbl="fgAcc1" presStyleIdx="2" presStyleCnt="3" custScaleX="159624">
        <dgm:presLayoutVars>
          <dgm:bulletEnabled val="1"/>
        </dgm:presLayoutVars>
      </dgm:prSet>
      <dgm:spPr bwMode="auto"/>
    </dgm:pt>
    <dgm:pt modelId="{4C2D893E-E97E-4831-ACAB-1737BA03B8D6}" type="pres">
      <dgm:prSet presAssocID="{8E2BA87D-41E1-4FB8-90D9-F36DEF21E8DE}" presName="aSpace" presStyleCnt="0"/>
      <dgm:spPr bwMode="auto"/>
    </dgm:pt>
  </dgm:ptLst>
  <dgm:cxnLst>
    <dgm:cxn modelId="{26A69D10-B12E-4EFB-B9FE-569636DFE092}" srcId="{EA235402-D235-42E1-BA90-BB07049C46C4}" destId="{8E2BA87D-41E1-4FB8-90D9-F36DEF21E8DE}" srcOrd="2" destOrd="0" parTransId="{5D7E15EC-112D-4246-9C6F-EC90DDD56FFD}" sibTransId="{60D52F24-AB92-4523-9C43-FCCA6B2EA193}"/>
    <dgm:cxn modelId="{AD53BF11-E2FC-47DA-B9F9-1B64300D07AE}" type="presOf" srcId="{EA235402-D235-42E1-BA90-BB07049C46C4}" destId="{3FCD7651-E7A6-4255-AB0E-A04E66CA812D}" srcOrd="0" destOrd="0" presId="urn:microsoft.com/office/officeart/2005/8/layout/pyramid2#1"/>
    <dgm:cxn modelId="{036CDD38-A311-4B1F-92FB-6CD6B24E582A}" type="presOf" srcId="{8E2BA87D-41E1-4FB8-90D9-F36DEF21E8DE}" destId="{C6AE00A4-8AA5-4233-B1EB-92D9D7473464}" srcOrd="0" destOrd="0" presId="urn:microsoft.com/office/officeart/2005/8/layout/pyramid2#1"/>
    <dgm:cxn modelId="{7F314B61-D290-466A-94EB-48526B57E572}" srcId="{EA235402-D235-42E1-BA90-BB07049C46C4}" destId="{744EB2D7-313F-48BE-8E66-54F004117395}" srcOrd="0" destOrd="0" parTransId="{D353C736-C119-438F-9316-34C2DE425E84}" sibTransId="{605C45E5-2683-412F-823A-1817145499B0}"/>
    <dgm:cxn modelId="{837E2785-5948-4B92-85D8-473A84E106F5}" type="presOf" srcId="{744EB2D7-313F-48BE-8E66-54F004117395}" destId="{CC90D48C-E08A-409A-8FFB-0AEDDEADFAD3}" srcOrd="0" destOrd="0" presId="urn:microsoft.com/office/officeart/2005/8/layout/pyramid2#1"/>
    <dgm:cxn modelId="{C1B3658B-63DA-4A14-9FBE-CF4B8536E233}" type="presOf" srcId="{C827B276-9FF3-4EEC-8A7E-9C31D5790236}" destId="{9E653E86-B047-4AA0-BECA-966B073DE5FC}" srcOrd="0" destOrd="0" presId="urn:microsoft.com/office/officeart/2005/8/layout/pyramid2#1"/>
    <dgm:cxn modelId="{BF65BDE8-1F59-4EB1-8225-DD7FE2B4B04D}" srcId="{EA235402-D235-42E1-BA90-BB07049C46C4}" destId="{C827B276-9FF3-4EEC-8A7E-9C31D5790236}" srcOrd="1" destOrd="0" parTransId="{DCC1AFDD-F405-4CC8-A725-4174207B0B1E}" sibTransId="{9C17332D-B6F3-469C-BDFB-317318E88FAD}"/>
    <dgm:cxn modelId="{714EC3F9-FC77-46A5-85DB-48903AE0B6FE}" type="presParOf" srcId="{3FCD7651-E7A6-4255-AB0E-A04E66CA812D}" destId="{2CF58D4B-5BBA-499B-908C-A58E74A9E8A5}" srcOrd="0" destOrd="0" presId="urn:microsoft.com/office/officeart/2005/8/layout/pyramid2#1"/>
    <dgm:cxn modelId="{0048CAF6-3130-43FE-8DF4-0286084F2842}" type="presParOf" srcId="{3FCD7651-E7A6-4255-AB0E-A04E66CA812D}" destId="{8C9BE2D7-6D02-4A89-A860-C33C4068DF9B}" srcOrd="1" destOrd="0" presId="urn:microsoft.com/office/officeart/2005/8/layout/pyramid2#1"/>
    <dgm:cxn modelId="{76FD578D-70FF-4E34-A4BF-4BE90DE44D94}" type="presParOf" srcId="{8C9BE2D7-6D02-4A89-A860-C33C4068DF9B}" destId="{CC90D48C-E08A-409A-8FFB-0AEDDEADFAD3}" srcOrd="0" destOrd="0" presId="urn:microsoft.com/office/officeart/2005/8/layout/pyramid2#1"/>
    <dgm:cxn modelId="{EB570F8F-419E-4B38-B284-3900449D6B9F}" type="presParOf" srcId="{8C9BE2D7-6D02-4A89-A860-C33C4068DF9B}" destId="{4A763D01-45AA-4502-8D6C-EBDE084CB259}" srcOrd="1" destOrd="0" presId="urn:microsoft.com/office/officeart/2005/8/layout/pyramid2#1"/>
    <dgm:cxn modelId="{0AA134EB-E20C-40A8-B635-60D442254BD1}" type="presParOf" srcId="{8C9BE2D7-6D02-4A89-A860-C33C4068DF9B}" destId="{9E653E86-B047-4AA0-BECA-966B073DE5FC}" srcOrd="2" destOrd="0" presId="urn:microsoft.com/office/officeart/2005/8/layout/pyramid2#1"/>
    <dgm:cxn modelId="{30E40F64-6560-40A4-ADD2-1B99B2A7D869}" type="presParOf" srcId="{8C9BE2D7-6D02-4A89-A860-C33C4068DF9B}" destId="{19BC30F9-CFE8-4CF5-82A4-717E26A47D7A}" srcOrd="3" destOrd="0" presId="urn:microsoft.com/office/officeart/2005/8/layout/pyramid2#1"/>
    <dgm:cxn modelId="{B802F04F-D5F5-45DA-8562-8CA5323DEF62}" type="presParOf" srcId="{8C9BE2D7-6D02-4A89-A860-C33C4068DF9B}" destId="{C6AE00A4-8AA5-4233-B1EB-92D9D7473464}" srcOrd="4" destOrd="0" presId="urn:microsoft.com/office/officeart/2005/8/layout/pyramid2#1"/>
    <dgm:cxn modelId="{4F3AB9AE-D7B4-4C51-A4C7-B0E216941EB1}" type="presParOf" srcId="{8C9BE2D7-6D02-4A89-A860-C33C4068DF9B}" destId="{4C2D893E-E97E-4831-ACAB-1737BA03B8D6}" srcOrd="5" destOrd="0" presId="urn:microsoft.com/office/officeart/2005/8/layout/pyramid2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23DBB9-3DD0-4FD4-A84B-C6390874D44B}" type="doc">
      <dgm:prSet loTypeId="urn:microsoft.com/office/officeart/2005/8/layout/vList2" loCatId="list" qsTypeId="urn:microsoft.com/office/officeart/2005/8/quickstyle/simple3#1" qsCatId="simple" csTypeId="urn:microsoft.com/office/officeart/2005/8/colors/colorful3" csCatId="colorful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DE0E3E59-B4F4-4C53-A31A-F5F7A4847853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Работа с родителями</a:t>
          </a:r>
          <a:endParaRPr lang="ru-RU"/>
        </a:p>
      </dgm:t>
    </dgm:pt>
    <dgm:pt modelId="{3441FBC2-5632-4EB7-A596-5B46B721C470}" type="parTrans" cxnId="{B608D632-042F-4CA0-993B-1A2F3FF5BAF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3B450FF-2C12-488C-B408-20526FE6B1ED}" type="sibTrans" cxnId="{B608D632-042F-4CA0-993B-1A2F3FF5BAF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044A87F-0ED5-404C-8677-E5C27C61E7FD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Материалы для подготовки к экзамену</a:t>
          </a:r>
          <a:endParaRPr lang="ru-RU"/>
        </a:p>
        <a:p>
          <a:pPr defTabSz="120015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endParaRPr lang="ru-RU"/>
        </a:p>
      </dgm:t>
    </dgm:pt>
    <dgm:pt modelId="{A5FAB1AA-3D65-4AB0-922A-4133DBED2F32}" type="parTrans" cxnId="{9D338B64-AFD6-4B9A-A7FC-00D68A4689C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CDD8CC4-4E53-469A-B87F-32261F71595E}" type="sibTrans" cxnId="{9D338B64-AFD6-4B9A-A7FC-00D68A4689C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611DA99C-5A24-4490-AA26-CFFBF540821C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Информационный стенд </a:t>
          </a:r>
          <a:endParaRPr lang="ru-RU"/>
        </a:p>
      </dgm:t>
    </dgm:pt>
    <dgm:pt modelId="{954D2DC8-D0E1-4691-A418-3ED4B5325999}" type="parTrans" cxnId="{3623C868-40EF-4AA0-9371-693CAC72219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AF91EE8-B551-4889-86B5-3A2EFC562E70}" type="sibTrans" cxnId="{3623C868-40EF-4AA0-9371-693CAC72219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02FC6A7-3ABB-4E32-8E30-91D787936563}" type="pres">
      <dgm:prSet presAssocID="{B123DBB9-3DD0-4FD4-A84B-C6390874D44B}" presName="linear" presStyleCnt="0">
        <dgm:presLayoutVars>
          <dgm:animLvl val="lvl"/>
          <dgm:resizeHandles val="exact"/>
        </dgm:presLayoutVars>
      </dgm:prSet>
      <dgm:spPr bwMode="auto"/>
    </dgm:pt>
    <dgm:pt modelId="{4427982D-0D39-45E2-A17D-7EC059C4C080}" type="pres">
      <dgm:prSet presAssocID="{DE0E3E59-B4F4-4C53-A31A-F5F7A4847853}" presName="parentText" presStyleLbl="node1" presStyleIdx="0" presStyleCnt="3" custLinFactNeighborX="-348" custLinFactNeighborY="-9769">
        <dgm:presLayoutVars>
          <dgm:chMax val="0"/>
          <dgm:bulletEnabled val="1"/>
        </dgm:presLayoutVars>
      </dgm:prSet>
      <dgm:spPr bwMode="auto"/>
    </dgm:pt>
    <dgm:pt modelId="{EA68C1F9-C3EA-4655-9697-066470234937}" type="pres">
      <dgm:prSet presAssocID="{13B450FF-2C12-488C-B408-20526FE6B1ED}" presName="spacer" presStyleCnt="0"/>
      <dgm:spPr bwMode="auto"/>
    </dgm:pt>
    <dgm:pt modelId="{DB7EABC7-46C6-4A5D-A47D-D65D2056D25E}" type="pres">
      <dgm:prSet presAssocID="{611DA99C-5A24-4490-AA26-CFFBF540821C}" presName="parentText" presStyleLbl="node1" presStyleIdx="1" presStyleCnt="3">
        <dgm:presLayoutVars>
          <dgm:chMax val="0"/>
          <dgm:bulletEnabled val="1"/>
        </dgm:presLayoutVars>
      </dgm:prSet>
      <dgm:spPr bwMode="auto"/>
    </dgm:pt>
    <dgm:pt modelId="{162DB6D0-6184-481E-935A-DD910DEFD96F}" type="pres">
      <dgm:prSet presAssocID="{AAF91EE8-B551-4889-86B5-3A2EFC562E70}" presName="spacer" presStyleCnt="0"/>
      <dgm:spPr bwMode="auto"/>
    </dgm:pt>
    <dgm:pt modelId="{43AED540-993A-4215-AC6D-F7AEFCC4F04F}" type="pres">
      <dgm:prSet presAssocID="{F044A87F-0ED5-404C-8677-E5C27C61E7FD}" presName="parentText" presStyleLbl="node1" presStyleIdx="2" presStyleCnt="3">
        <dgm:presLayoutVars>
          <dgm:chMax val="0"/>
          <dgm:bulletEnabled val="1"/>
        </dgm:presLayoutVars>
      </dgm:prSet>
      <dgm:spPr bwMode="auto"/>
    </dgm:pt>
  </dgm:ptLst>
  <dgm:cxnLst>
    <dgm:cxn modelId="{49127816-22B4-490C-B2C6-842ECFD6191B}" type="presOf" srcId="{611DA99C-5A24-4490-AA26-CFFBF540821C}" destId="{DB7EABC7-46C6-4A5D-A47D-D65D2056D25E}" srcOrd="0" destOrd="0" presId="urn:microsoft.com/office/officeart/2005/8/layout/vList2"/>
    <dgm:cxn modelId="{B608D632-042F-4CA0-993B-1A2F3FF5BAF0}" srcId="{B123DBB9-3DD0-4FD4-A84B-C6390874D44B}" destId="{DE0E3E59-B4F4-4C53-A31A-F5F7A4847853}" srcOrd="0" destOrd="0" parTransId="{3441FBC2-5632-4EB7-A596-5B46B721C470}" sibTransId="{13B450FF-2C12-488C-B408-20526FE6B1ED}"/>
    <dgm:cxn modelId="{9D338B64-AFD6-4B9A-A7FC-00D68A4689C0}" srcId="{B123DBB9-3DD0-4FD4-A84B-C6390874D44B}" destId="{F044A87F-0ED5-404C-8677-E5C27C61E7FD}" srcOrd="2" destOrd="0" parTransId="{A5FAB1AA-3D65-4AB0-922A-4133DBED2F32}" sibTransId="{4CDD8CC4-4E53-469A-B87F-32261F71595E}"/>
    <dgm:cxn modelId="{3623C868-40EF-4AA0-9371-693CAC72219E}" srcId="{B123DBB9-3DD0-4FD4-A84B-C6390874D44B}" destId="{611DA99C-5A24-4490-AA26-CFFBF540821C}" srcOrd="1" destOrd="0" parTransId="{954D2DC8-D0E1-4691-A418-3ED4B5325999}" sibTransId="{AAF91EE8-B551-4889-86B5-3A2EFC562E70}"/>
    <dgm:cxn modelId="{A4C1BA83-EB35-45E4-AEF4-0A2E5A055A9B}" type="presOf" srcId="{B123DBB9-3DD0-4FD4-A84B-C6390874D44B}" destId="{A02FC6A7-3ABB-4E32-8E30-91D787936563}" srcOrd="0" destOrd="0" presId="urn:microsoft.com/office/officeart/2005/8/layout/vList2"/>
    <dgm:cxn modelId="{028D97C4-6F08-4D78-AA19-1987D1F6CACB}" type="presOf" srcId="{DE0E3E59-B4F4-4C53-A31A-F5F7A4847853}" destId="{4427982D-0D39-45E2-A17D-7EC059C4C080}" srcOrd="0" destOrd="0" presId="urn:microsoft.com/office/officeart/2005/8/layout/vList2"/>
    <dgm:cxn modelId="{10AFCDDE-027B-4E85-92C2-8962B435A63A}" type="presOf" srcId="{F044A87F-0ED5-404C-8677-E5C27C61E7FD}" destId="{43AED540-993A-4215-AC6D-F7AEFCC4F04F}" srcOrd="0" destOrd="0" presId="urn:microsoft.com/office/officeart/2005/8/layout/vList2"/>
    <dgm:cxn modelId="{F07573FF-CAC3-4788-B57B-1F0FDD177038}" type="presParOf" srcId="{A02FC6A7-3ABB-4E32-8E30-91D787936563}" destId="{4427982D-0D39-45E2-A17D-7EC059C4C080}" srcOrd="0" destOrd="0" presId="urn:microsoft.com/office/officeart/2005/8/layout/vList2"/>
    <dgm:cxn modelId="{5533C4C5-57B3-4E01-9098-90337A369981}" type="presParOf" srcId="{A02FC6A7-3ABB-4E32-8E30-91D787936563}" destId="{EA68C1F9-C3EA-4655-9697-066470234937}" srcOrd="1" destOrd="0" presId="urn:microsoft.com/office/officeart/2005/8/layout/vList2"/>
    <dgm:cxn modelId="{FE386D5E-3BC4-45CE-B8C2-FE17E9169CF1}" type="presParOf" srcId="{A02FC6A7-3ABB-4E32-8E30-91D787936563}" destId="{DB7EABC7-46C6-4A5D-A47D-D65D2056D25E}" srcOrd="2" destOrd="0" presId="urn:microsoft.com/office/officeart/2005/8/layout/vList2"/>
    <dgm:cxn modelId="{FD183A76-D28C-43D7-8F1B-59D829905C2F}" type="presParOf" srcId="{A02FC6A7-3ABB-4E32-8E30-91D787936563}" destId="{162DB6D0-6184-481E-935A-DD910DEFD96F}" srcOrd="3" destOrd="0" presId="urn:microsoft.com/office/officeart/2005/8/layout/vList2"/>
    <dgm:cxn modelId="{9BFE31D1-68AF-4E4D-BE07-F0197F8676E5}" type="presParOf" srcId="{A02FC6A7-3ABB-4E32-8E30-91D787936563}" destId="{43AED540-993A-4215-AC6D-F7AEFCC4F04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652E9D-77C8-4123-9D09-E1ED457EE425}" type="doc">
      <dgm:prSet loTypeId="urn:microsoft.com/office/officeart/2005/8/layout/hList3" loCatId="list" qsTypeId="urn:microsoft.com/office/officeart/2005/8/quickstyle/simple5#1" qsCatId="simple" csTypeId="urn:microsoft.com/office/officeart/2005/8/colors/accent4_1" csCatId="accent4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866D26CA-856B-4B8C-9A61-E4C32ADD00DA}">
      <dgm:prSet phldrT="[Текст]"/>
      <dgm:spPr bwMode="auto"/>
      <dgm:t>
        <a:bodyPr/>
        <a:lstStyle/>
        <a:p>
          <a:pPr>
            <a:defRPr/>
          </a:pPr>
          <a:r>
            <a:rPr lang="ru-RU"/>
            <a:t>обучение технике сдачи экзамена</a:t>
          </a:r>
          <a:endParaRPr/>
        </a:p>
      </dgm:t>
    </dgm:pt>
    <dgm:pt modelId="{F7261665-10A6-4113-B096-201026EBD00B}" type="parTrans" cxnId="{5DB77B49-4DB5-490D-90D1-BEF857539B9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1883E84-407E-4151-BF53-6B73EDF8674B}" type="sibTrans" cxnId="{5DB77B49-4DB5-490D-90D1-BEF857539B9E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70E6A73-739F-4B14-ACF7-09E097767FC4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Обучение технике сдачи экзамена</a:t>
          </a:r>
          <a:endParaRPr lang="ru-RU"/>
        </a:p>
      </dgm:t>
    </dgm:pt>
    <dgm:pt modelId="{E673D1E7-4EA6-4D5F-9208-CD03470CE1D3}" type="parTrans" cxnId="{DD62C0AC-3B79-40AF-B336-8A055C54E1D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C3AA227-8386-4E06-9805-6A587F559FD2}" type="sibTrans" cxnId="{DD62C0AC-3B79-40AF-B336-8A055C54E1D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2BB856A-1C27-4589-B425-34DA05010748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Выбираем минимум для слабоуспевающих</a:t>
          </a:r>
          <a:endParaRPr lang="ru-RU"/>
        </a:p>
      </dgm:t>
    </dgm:pt>
    <dgm:pt modelId="{7D8C16D9-FC52-4881-AEA8-74FABA9FEAA6}" type="parTrans" cxnId="{91301262-6489-445A-A49B-4CEF27BB17A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95468EF-1C7B-4BA2-903D-2FF331096E00}" type="sibTrans" cxnId="{91301262-6489-445A-A49B-4CEF27BB17A8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A8F8E1C-EED6-436F-8C4E-468596BA7671}">
      <dgm:prSet phldrT="[Текст]"/>
      <dgm:spPr bwMode="auto"/>
      <dgm:t>
        <a:bodyPr/>
        <a:lstStyle/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Учим организовать себя на экзамене</a:t>
          </a:r>
          <a:endParaRPr lang="ru-RU"/>
        </a:p>
      </dgm:t>
    </dgm:pt>
    <dgm:pt modelId="{A4E12483-31F7-4C82-B69D-186357B118AB}" type="parTrans" cxnId="{CADFC502-0BEC-4245-9118-50F65D49037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0210072F-D5D0-4DEF-8168-F15FC9F677E6}" type="sibTrans" cxnId="{CADFC502-0BEC-4245-9118-50F65D49037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5B76EBA-99AF-463A-A50D-3E5257FE5F4B}">
      <dgm:prSet phldrT="[Текст]"/>
      <dgm:spPr bwMode="auto"/>
      <dgm:t>
        <a:bodyPr/>
        <a:lstStyle/>
        <a:p>
          <a:pPr marL="0" marR="0" indent="0" defTabSz="800100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b="1"/>
            <a:t>Заполнение бланков</a:t>
          </a:r>
          <a:endParaRPr lang="ru-RU"/>
        </a:p>
        <a:p>
          <a:pPr marL="0" marR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defRPr/>
          </a:pPr>
          <a:endParaRPr lang="ru-RU"/>
        </a:p>
      </dgm:t>
    </dgm:pt>
    <dgm:pt modelId="{D5A1DFA5-57FF-47DC-A522-87D4D2D6C224}" type="parTrans" cxnId="{15BB8C36-5CAA-4276-9330-C284E918430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23A390B-F20A-4EBD-BB1A-3FE02CA92366}" type="sibTrans" cxnId="{15BB8C36-5CAA-4276-9330-C284E918430A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9F5B152-2DFC-4FB3-B420-C7BAD3C5DF4C}" type="pres">
      <dgm:prSet presAssocID="{50652E9D-77C8-4123-9D09-E1ED457EE425}" presName="composite" presStyleCnt="0">
        <dgm:presLayoutVars>
          <dgm:chMax val="1"/>
          <dgm:dir/>
          <dgm:resizeHandles val="exact"/>
        </dgm:presLayoutVars>
      </dgm:prSet>
      <dgm:spPr bwMode="auto"/>
    </dgm:pt>
    <dgm:pt modelId="{0344DAAA-0169-4C34-A9C2-24EE1D263ADE}" type="pres">
      <dgm:prSet presAssocID="{866D26CA-856B-4B8C-9A61-E4C32ADD00DA}" presName="roof" presStyleLbl="dkBgShp" presStyleIdx="0" presStyleCnt="2"/>
      <dgm:spPr bwMode="auto"/>
    </dgm:pt>
    <dgm:pt modelId="{88FB3326-EF8F-4B67-95A9-D5225C937C4F}" type="pres">
      <dgm:prSet presAssocID="{866D26CA-856B-4B8C-9A61-E4C32ADD00DA}" presName="pillars" presStyleCnt="0"/>
      <dgm:spPr bwMode="auto"/>
    </dgm:pt>
    <dgm:pt modelId="{3F6C53BC-FAAC-4FB6-A70D-C1188DE8C748}" type="pres">
      <dgm:prSet presAssocID="{866D26CA-856B-4B8C-9A61-E4C32ADD00DA}" presName="pillar1" presStyleLbl="node1" presStyleIdx="0" presStyleCnt="4">
        <dgm:presLayoutVars>
          <dgm:bulletEnabled val="1"/>
        </dgm:presLayoutVars>
      </dgm:prSet>
      <dgm:spPr bwMode="auto"/>
    </dgm:pt>
    <dgm:pt modelId="{C06BDE12-88CD-4D4E-95EE-685937BDDD27}" type="pres">
      <dgm:prSet presAssocID="{C2BB856A-1C27-4589-B425-34DA05010748}" presName="pillarX" presStyleLbl="node1" presStyleIdx="1" presStyleCnt="4">
        <dgm:presLayoutVars>
          <dgm:bulletEnabled val="1"/>
        </dgm:presLayoutVars>
      </dgm:prSet>
      <dgm:spPr bwMode="auto"/>
    </dgm:pt>
    <dgm:pt modelId="{AA6E2FC6-F9B1-4197-82FD-5A7A5D65CFFC}" type="pres">
      <dgm:prSet presAssocID="{0A8F8E1C-EED6-436F-8C4E-468596BA7671}" presName="pillarX" presStyleLbl="node1" presStyleIdx="2" presStyleCnt="4">
        <dgm:presLayoutVars>
          <dgm:bulletEnabled val="1"/>
        </dgm:presLayoutVars>
      </dgm:prSet>
      <dgm:spPr bwMode="auto"/>
    </dgm:pt>
    <dgm:pt modelId="{705B881C-0472-476E-B91C-C914E4B13EB0}" type="pres">
      <dgm:prSet presAssocID="{85B76EBA-99AF-463A-A50D-3E5257FE5F4B}" presName="pillarX" presStyleLbl="node1" presStyleIdx="3" presStyleCnt="4">
        <dgm:presLayoutVars>
          <dgm:bulletEnabled val="1"/>
        </dgm:presLayoutVars>
      </dgm:prSet>
      <dgm:spPr bwMode="auto"/>
    </dgm:pt>
    <dgm:pt modelId="{691C9A2D-E580-4550-A348-5A848D214E41}" type="pres">
      <dgm:prSet presAssocID="{866D26CA-856B-4B8C-9A61-E4C32ADD00DA}" presName="base" presStyleLbl="dkBgShp" presStyleIdx="1" presStyleCnt="2"/>
      <dgm:spPr bwMode="auto"/>
    </dgm:pt>
  </dgm:ptLst>
  <dgm:cxnLst>
    <dgm:cxn modelId="{CADFC502-0BEC-4245-9118-50F65D490373}" srcId="{866D26CA-856B-4B8C-9A61-E4C32ADD00DA}" destId="{0A8F8E1C-EED6-436F-8C4E-468596BA7671}" srcOrd="2" destOrd="0" parTransId="{A4E12483-31F7-4C82-B69D-186357B118AB}" sibTransId="{0210072F-D5D0-4DEF-8168-F15FC9F677E6}"/>
    <dgm:cxn modelId="{15BB8C36-5CAA-4276-9330-C284E918430A}" srcId="{866D26CA-856B-4B8C-9A61-E4C32ADD00DA}" destId="{85B76EBA-99AF-463A-A50D-3E5257FE5F4B}" srcOrd="3" destOrd="0" parTransId="{D5A1DFA5-57FF-47DC-A522-87D4D2D6C224}" sibTransId="{C23A390B-F20A-4EBD-BB1A-3FE02CA92366}"/>
    <dgm:cxn modelId="{91301262-6489-445A-A49B-4CEF27BB17A8}" srcId="{866D26CA-856B-4B8C-9A61-E4C32ADD00DA}" destId="{C2BB856A-1C27-4589-B425-34DA05010748}" srcOrd="1" destOrd="0" parTransId="{7D8C16D9-FC52-4881-AEA8-74FABA9FEAA6}" sibTransId="{C95468EF-1C7B-4BA2-903D-2FF331096E00}"/>
    <dgm:cxn modelId="{70D58E67-31A3-4D0D-99E7-2F633FA173FF}" type="presOf" srcId="{970E6A73-739F-4B14-ACF7-09E097767FC4}" destId="{3F6C53BC-FAAC-4FB6-A70D-C1188DE8C748}" srcOrd="0" destOrd="0" presId="urn:microsoft.com/office/officeart/2005/8/layout/hList3"/>
    <dgm:cxn modelId="{5DB77B49-4DB5-490D-90D1-BEF857539B9E}" srcId="{50652E9D-77C8-4123-9D09-E1ED457EE425}" destId="{866D26CA-856B-4B8C-9A61-E4C32ADD00DA}" srcOrd="0" destOrd="0" parTransId="{F7261665-10A6-4113-B096-201026EBD00B}" sibTransId="{C1883E84-407E-4151-BF53-6B73EDF8674B}"/>
    <dgm:cxn modelId="{F86A2A77-C97A-47D2-8DEB-8B22F19F6547}" type="presOf" srcId="{85B76EBA-99AF-463A-A50D-3E5257FE5F4B}" destId="{705B881C-0472-476E-B91C-C914E4B13EB0}" srcOrd="0" destOrd="0" presId="urn:microsoft.com/office/officeart/2005/8/layout/hList3"/>
    <dgm:cxn modelId="{D1A31C59-8A3C-4F9F-AE1D-5FF1F9A1B871}" type="presOf" srcId="{50652E9D-77C8-4123-9D09-E1ED457EE425}" destId="{59F5B152-2DFC-4FB3-B420-C7BAD3C5DF4C}" srcOrd="0" destOrd="0" presId="urn:microsoft.com/office/officeart/2005/8/layout/hList3"/>
    <dgm:cxn modelId="{AEFA3F7D-45EF-4B9E-845A-B3D9220FAEFC}" type="presOf" srcId="{0A8F8E1C-EED6-436F-8C4E-468596BA7671}" destId="{AA6E2FC6-F9B1-4197-82FD-5A7A5D65CFFC}" srcOrd="0" destOrd="0" presId="urn:microsoft.com/office/officeart/2005/8/layout/hList3"/>
    <dgm:cxn modelId="{D20E0F82-D4A9-4C70-8A38-3E64B4D2B8F0}" type="presOf" srcId="{866D26CA-856B-4B8C-9A61-E4C32ADD00DA}" destId="{0344DAAA-0169-4C34-A9C2-24EE1D263ADE}" srcOrd="0" destOrd="0" presId="urn:microsoft.com/office/officeart/2005/8/layout/hList3"/>
    <dgm:cxn modelId="{DD62C0AC-3B79-40AF-B336-8A055C54E1DA}" srcId="{866D26CA-856B-4B8C-9A61-E4C32ADD00DA}" destId="{970E6A73-739F-4B14-ACF7-09E097767FC4}" srcOrd="0" destOrd="0" parTransId="{E673D1E7-4EA6-4D5F-9208-CD03470CE1D3}" sibTransId="{3C3AA227-8386-4E06-9805-6A587F559FD2}"/>
    <dgm:cxn modelId="{BDC3ABBD-0A7C-417B-AB20-9F25046974B7}" type="presOf" srcId="{C2BB856A-1C27-4589-B425-34DA05010748}" destId="{C06BDE12-88CD-4D4E-95EE-685937BDDD27}" srcOrd="0" destOrd="0" presId="urn:microsoft.com/office/officeart/2005/8/layout/hList3"/>
    <dgm:cxn modelId="{6927F429-BA87-4AF9-A655-338A7C30F8B2}" type="presParOf" srcId="{59F5B152-2DFC-4FB3-B420-C7BAD3C5DF4C}" destId="{0344DAAA-0169-4C34-A9C2-24EE1D263ADE}" srcOrd="0" destOrd="0" presId="urn:microsoft.com/office/officeart/2005/8/layout/hList3"/>
    <dgm:cxn modelId="{514F0D97-70BD-4031-B624-11E9019D4D29}" type="presParOf" srcId="{59F5B152-2DFC-4FB3-B420-C7BAD3C5DF4C}" destId="{88FB3326-EF8F-4B67-95A9-D5225C937C4F}" srcOrd="1" destOrd="0" presId="urn:microsoft.com/office/officeart/2005/8/layout/hList3"/>
    <dgm:cxn modelId="{AEDE9E07-DD72-4A15-8E92-1CF0DE6F1643}" type="presParOf" srcId="{88FB3326-EF8F-4B67-95A9-D5225C937C4F}" destId="{3F6C53BC-FAAC-4FB6-A70D-C1188DE8C748}" srcOrd="0" destOrd="0" presId="urn:microsoft.com/office/officeart/2005/8/layout/hList3"/>
    <dgm:cxn modelId="{025BD511-21E6-421E-B0CD-5A103BC49C1D}" type="presParOf" srcId="{88FB3326-EF8F-4B67-95A9-D5225C937C4F}" destId="{C06BDE12-88CD-4D4E-95EE-685937BDDD27}" srcOrd="1" destOrd="0" presId="urn:microsoft.com/office/officeart/2005/8/layout/hList3"/>
    <dgm:cxn modelId="{E12DB5E1-15FA-4461-A89B-D875A2D5DDC4}" type="presParOf" srcId="{88FB3326-EF8F-4B67-95A9-D5225C937C4F}" destId="{AA6E2FC6-F9B1-4197-82FD-5A7A5D65CFFC}" srcOrd="2" destOrd="0" presId="urn:microsoft.com/office/officeart/2005/8/layout/hList3"/>
    <dgm:cxn modelId="{7D8F2570-46EF-4EEE-AC00-2234EDB6EED0}" type="presParOf" srcId="{88FB3326-EF8F-4B67-95A9-D5225C937C4F}" destId="{705B881C-0472-476E-B91C-C914E4B13EB0}" srcOrd="3" destOrd="0" presId="urn:microsoft.com/office/officeart/2005/8/layout/hList3"/>
    <dgm:cxn modelId="{02AE08C2-0288-4E83-84C8-6DED0BE0429E}" type="presParOf" srcId="{59F5B152-2DFC-4FB3-B420-C7BAD3C5DF4C}" destId="{691C9A2D-E580-4550-A348-5A848D214E4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58D4B-5BBA-499B-908C-A58E74A9E8A5}">
      <dsp:nvSpPr>
        <dsp:cNvPr id="0" name=""/>
        <dsp:cNvSpPr/>
      </dsp:nvSpPr>
      <dsp:spPr bwMode="auto">
        <a:xfrm>
          <a:off x="797600" y="0"/>
          <a:ext cx="4937125" cy="4937125"/>
        </a:xfrm>
        <a:prstGeom prst="triangle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</dsp:sp>
    <dsp:sp modelId="{CC90D48C-E08A-409A-8FFB-0AEDDEADFAD3}">
      <dsp:nvSpPr>
        <dsp:cNvPr id="0" name=""/>
        <dsp:cNvSpPr/>
      </dsp:nvSpPr>
      <dsp:spPr bwMode="auto">
        <a:xfrm>
          <a:off x="2339349" y="496364"/>
          <a:ext cx="5062756" cy="1168710"/>
        </a:xfrm>
        <a:prstGeom prst="roundRect">
          <a:avLst>
            <a:gd name="adj" fmla="val 16667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ru-RU" sz="3600" b="1" kern="1200"/>
            <a:t>предметная готовность или содержательная </a:t>
          </a:r>
          <a:endParaRPr sz="3600" kern="1200"/>
        </a:p>
      </dsp:txBody>
      <dsp:txXfrm>
        <a:off x="2396401" y="553416"/>
        <a:ext cx="4948653" cy="1054606"/>
      </dsp:txXfrm>
    </dsp:sp>
    <dsp:sp modelId="{9E653E86-B047-4AA0-BECA-966B073DE5FC}">
      <dsp:nvSpPr>
        <dsp:cNvPr id="0" name=""/>
        <dsp:cNvSpPr/>
      </dsp:nvSpPr>
      <dsp:spPr bwMode="auto">
        <a:xfrm>
          <a:off x="2309456" y="1811163"/>
          <a:ext cx="5122543" cy="1168710"/>
        </a:xfrm>
        <a:prstGeom prst="roundRect">
          <a:avLst>
            <a:gd name="adj" fmla="val 16667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ru-RU" sz="3600" b="1" kern="1200"/>
            <a:t>информационная готовность </a:t>
          </a:r>
          <a:endParaRPr sz="3600" kern="1200"/>
        </a:p>
      </dsp:txBody>
      <dsp:txXfrm>
        <a:off x="2366508" y="1868215"/>
        <a:ext cx="5008439" cy="1054606"/>
      </dsp:txXfrm>
    </dsp:sp>
    <dsp:sp modelId="{C6AE00A4-8AA5-4233-B1EB-92D9D7473464}">
      <dsp:nvSpPr>
        <dsp:cNvPr id="0" name=""/>
        <dsp:cNvSpPr/>
      </dsp:nvSpPr>
      <dsp:spPr bwMode="auto">
        <a:xfrm>
          <a:off x="2309456" y="3125961"/>
          <a:ext cx="5122543" cy="1168710"/>
        </a:xfrm>
        <a:prstGeom prst="roundRect">
          <a:avLst>
            <a:gd name="adj" fmla="val 16667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ru-RU" sz="3600" b="1" kern="1200"/>
            <a:t>психологическая готовность </a:t>
          </a:r>
          <a:endParaRPr sz="3600" kern="1200"/>
        </a:p>
      </dsp:txBody>
      <dsp:txXfrm>
        <a:off x="2366508" y="3183013"/>
        <a:ext cx="5008439" cy="10546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7982D-0D39-45E2-A17D-7EC059C4C080}">
      <dsp:nvSpPr>
        <dsp:cNvPr id="0" name=""/>
        <dsp:cNvSpPr/>
      </dsp:nvSpPr>
      <dsp:spPr bwMode="auto">
        <a:xfrm>
          <a:off x="0" y="161971"/>
          <a:ext cx="8229600" cy="1463962"/>
        </a:xfrm>
        <a:prstGeom prst="roundRect">
          <a:avLst>
            <a:gd name="adj" fmla="val 1666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66000"/>
                <a:satMod val="200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tint val="61000"/>
                <a:satMod val="2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rgbClr val="000000"/>
        </a:lnRef>
        <a:fillRef idx="2">
          <a:srgbClr val="000000"/>
        </a:fillRef>
        <a:effectRef idx="1">
          <a:srgbClr val="00000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3500" b="1" kern="1200"/>
            <a:t>Работа с родителями</a:t>
          </a:r>
          <a:endParaRPr lang="ru-RU" sz="3500" kern="1200"/>
        </a:p>
      </dsp:txBody>
      <dsp:txXfrm>
        <a:off x="71465" y="233436"/>
        <a:ext cx="8086670" cy="1321032"/>
      </dsp:txXfrm>
    </dsp:sp>
    <dsp:sp modelId="{DB7EABC7-46C6-4A5D-A47D-D65D2056D25E}">
      <dsp:nvSpPr>
        <dsp:cNvPr id="0" name=""/>
        <dsp:cNvSpPr/>
      </dsp:nvSpPr>
      <dsp:spPr bwMode="auto">
        <a:xfrm>
          <a:off x="0" y="1736581"/>
          <a:ext cx="8229600" cy="1463962"/>
        </a:xfrm>
        <a:prstGeom prst="roundRect">
          <a:avLst>
            <a:gd name="adj" fmla="val 16667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45000"/>
                <a:satMod val="200000"/>
              </a:schemeClr>
            </a:gs>
            <a:gs pos="30000">
              <a:schemeClr val="accent3">
                <a:hueOff val="5625132"/>
                <a:satOff val="-8440"/>
                <a:lumOff val="-1373"/>
                <a:alphaOff val="0"/>
                <a:tint val="61000"/>
                <a:satMod val="200000"/>
              </a:schemeClr>
            </a:gs>
            <a:gs pos="45000">
              <a:schemeClr val="accent3">
                <a:hueOff val="5625132"/>
                <a:satOff val="-8440"/>
                <a:lumOff val="-1373"/>
                <a:alphaOff val="0"/>
                <a:tint val="66000"/>
                <a:satMod val="200000"/>
              </a:schemeClr>
            </a:gs>
            <a:gs pos="55000">
              <a:schemeClr val="accent3">
                <a:hueOff val="5625132"/>
                <a:satOff val="-8440"/>
                <a:lumOff val="-1373"/>
                <a:alphaOff val="0"/>
                <a:tint val="66000"/>
                <a:satMod val="200000"/>
              </a:schemeClr>
            </a:gs>
            <a:gs pos="73000">
              <a:schemeClr val="accent3">
                <a:hueOff val="5625132"/>
                <a:satOff val="-8440"/>
                <a:lumOff val="-1373"/>
                <a:alphaOff val="0"/>
                <a:tint val="61000"/>
                <a:satMod val="2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rgbClr val="000000"/>
        </a:lnRef>
        <a:fillRef idx="2">
          <a:srgbClr val="000000"/>
        </a:fillRef>
        <a:effectRef idx="1">
          <a:srgbClr val="00000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3500" b="1" kern="1200"/>
            <a:t>Информационный стенд </a:t>
          </a:r>
          <a:endParaRPr lang="ru-RU" sz="3500" kern="1200"/>
        </a:p>
      </dsp:txBody>
      <dsp:txXfrm>
        <a:off x="71465" y="1808046"/>
        <a:ext cx="8086670" cy="1321032"/>
      </dsp:txXfrm>
    </dsp:sp>
    <dsp:sp modelId="{43AED540-993A-4215-AC6D-F7AEFCC4F04F}">
      <dsp:nvSpPr>
        <dsp:cNvPr id="0" name=""/>
        <dsp:cNvSpPr/>
      </dsp:nvSpPr>
      <dsp:spPr bwMode="auto">
        <a:xfrm>
          <a:off x="0" y="3301343"/>
          <a:ext cx="8229600" cy="1463962"/>
        </a:xfrm>
        <a:prstGeom prst="roundRect">
          <a:avLst>
            <a:gd name="adj" fmla="val 16667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5000"/>
                <a:satMod val="200000"/>
              </a:schemeClr>
            </a:gs>
            <a:gs pos="30000">
              <a:schemeClr val="accent3">
                <a:hueOff val="11250264"/>
                <a:satOff val="-16880"/>
                <a:lumOff val="-2745"/>
                <a:alphaOff val="0"/>
                <a:tint val="61000"/>
                <a:satMod val="200000"/>
              </a:schemeClr>
            </a:gs>
            <a:gs pos="45000">
              <a:schemeClr val="accent3">
                <a:hueOff val="11250264"/>
                <a:satOff val="-16880"/>
                <a:lumOff val="-2745"/>
                <a:alphaOff val="0"/>
                <a:tint val="66000"/>
                <a:satMod val="200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66000"/>
                <a:satMod val="200000"/>
              </a:schemeClr>
            </a:gs>
            <a:gs pos="73000">
              <a:schemeClr val="accent3">
                <a:hueOff val="11250264"/>
                <a:satOff val="-16880"/>
                <a:lumOff val="-2745"/>
                <a:alphaOff val="0"/>
                <a:tint val="61000"/>
                <a:satMod val="2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45000"/>
                <a:satMod val="200000"/>
              </a:schemeClr>
            </a:gs>
          </a:gsLst>
          <a:lin ang="95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rgbClr val="000000"/>
        </a:lnRef>
        <a:fillRef idx="2">
          <a:srgbClr val="000000"/>
        </a:fillRef>
        <a:effectRef idx="1">
          <a:srgbClr val="000000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marR="0" lvl="0" indent="0" algn="l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3500" b="1" kern="1200"/>
            <a:t>Материалы для подготовки к экзамену</a:t>
          </a:r>
          <a:endParaRPr lang="ru-RU" sz="3500" kern="1200"/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  <a:defRPr/>
          </a:pPr>
          <a:endParaRPr lang="ru-RU" sz="3500" kern="1200"/>
        </a:p>
      </dsp:txBody>
      <dsp:txXfrm>
        <a:off x="71465" y="3372808"/>
        <a:ext cx="8086670" cy="1321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4DAAA-0169-4C34-A9C2-24EE1D263ADE}">
      <dsp:nvSpPr>
        <dsp:cNvPr id="0" name=""/>
        <dsp:cNvSpPr/>
      </dsp:nvSpPr>
      <dsp:spPr bwMode="auto">
        <a:xfrm>
          <a:off x="0" y="0"/>
          <a:ext cx="8286808" cy="121920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1">
          <a:srgbClr val="000000"/>
        </a:fillRef>
        <a:effectRef idx="3">
          <a:srgbClr val="00000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ru-RU" sz="3600" kern="1200"/>
            <a:t>обучение технике сдачи экзамена</a:t>
          </a:r>
          <a:endParaRPr sz="3600" kern="1200"/>
        </a:p>
      </dsp:txBody>
      <dsp:txXfrm>
        <a:off x="0" y="0"/>
        <a:ext cx="8286808" cy="1219200"/>
      </dsp:txXfrm>
    </dsp:sp>
    <dsp:sp modelId="{3F6C53BC-FAAC-4FB6-A70D-C1188DE8C748}">
      <dsp:nvSpPr>
        <dsp:cNvPr id="0" name=""/>
        <dsp:cNvSpPr/>
      </dsp:nvSpPr>
      <dsp:spPr bwMode="auto">
        <a:xfrm>
          <a:off x="0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3">
          <a:srgbClr val="000000"/>
        </a:fillRef>
        <a:effectRef idx="3">
          <a:srgbClr val="00000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1900" b="1" kern="1200"/>
            <a:t>Обучение технике сдачи экзамена</a:t>
          </a:r>
          <a:endParaRPr lang="ru-RU" sz="1900" kern="1200"/>
        </a:p>
      </dsp:txBody>
      <dsp:txXfrm>
        <a:off x="0" y="1219200"/>
        <a:ext cx="2071702" cy="2560320"/>
      </dsp:txXfrm>
    </dsp:sp>
    <dsp:sp modelId="{C06BDE12-88CD-4D4E-95EE-685937BDDD27}">
      <dsp:nvSpPr>
        <dsp:cNvPr id="0" name=""/>
        <dsp:cNvSpPr/>
      </dsp:nvSpPr>
      <dsp:spPr bwMode="auto">
        <a:xfrm>
          <a:off x="2071701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3">
          <a:srgbClr val="000000"/>
        </a:fillRef>
        <a:effectRef idx="3">
          <a:srgbClr val="00000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1900" b="1" kern="1200"/>
            <a:t>Выбираем минимум для слабоуспевающих</a:t>
          </a:r>
          <a:endParaRPr lang="ru-RU" sz="1900" kern="1200"/>
        </a:p>
      </dsp:txBody>
      <dsp:txXfrm>
        <a:off x="2071701" y="1219200"/>
        <a:ext cx="2071702" cy="2560320"/>
      </dsp:txXfrm>
    </dsp:sp>
    <dsp:sp modelId="{AA6E2FC6-F9B1-4197-82FD-5A7A5D65CFFC}">
      <dsp:nvSpPr>
        <dsp:cNvPr id="0" name=""/>
        <dsp:cNvSpPr/>
      </dsp:nvSpPr>
      <dsp:spPr bwMode="auto">
        <a:xfrm>
          <a:off x="4143403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3">
          <a:srgbClr val="000000"/>
        </a:fillRef>
        <a:effectRef idx="3">
          <a:srgbClr val="00000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1900" b="1" kern="1200"/>
            <a:t>Учим организовать себя на экзамене</a:t>
          </a:r>
          <a:endParaRPr lang="ru-RU" sz="1900" kern="1200"/>
        </a:p>
      </dsp:txBody>
      <dsp:txXfrm>
        <a:off x="4143403" y="1219200"/>
        <a:ext cx="2071702" cy="2560320"/>
      </dsp:txXfrm>
    </dsp:sp>
    <dsp:sp modelId="{705B881C-0472-476E-B91C-C914E4B13EB0}">
      <dsp:nvSpPr>
        <dsp:cNvPr id="0" name=""/>
        <dsp:cNvSpPr/>
      </dsp:nvSpPr>
      <dsp:spPr bwMode="auto">
        <a:xfrm>
          <a:off x="6215106" y="1219200"/>
          <a:ext cx="2071702" cy="25603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3">
          <a:srgbClr val="000000"/>
        </a:fillRef>
        <a:effectRef idx="3">
          <a:srgbClr val="00000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marR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r>
            <a:rPr lang="ru-RU" sz="1900" b="1" kern="1200"/>
            <a:t>Заполнение бланков</a:t>
          </a:r>
          <a:endParaRPr lang="ru-RU" sz="1900" kern="1200"/>
        </a:p>
        <a:p>
          <a:pPr marL="0" marR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defRPr/>
          </a:pPr>
          <a:endParaRPr lang="ru-RU" sz="1900" kern="1200"/>
        </a:p>
      </dsp:txBody>
      <dsp:txXfrm>
        <a:off x="6215106" y="1219200"/>
        <a:ext cx="2071702" cy="2560320"/>
      </dsp:txXfrm>
    </dsp:sp>
    <dsp:sp modelId="{691C9A2D-E580-4550-A348-5A848D214E41}">
      <dsp:nvSpPr>
        <dsp:cNvPr id="0" name=""/>
        <dsp:cNvSpPr/>
      </dsp:nvSpPr>
      <dsp:spPr bwMode="auto">
        <a:xfrm>
          <a:off x="0" y="3779520"/>
          <a:ext cx="8286808" cy="28448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rgbClr val="000000"/>
        </a:lnRef>
        <a:fillRef idx="1">
          <a:srgbClr val="000000"/>
        </a:fillRef>
        <a:effectRef idx="3">
          <a:srgbClr val="00000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#1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 val="exact"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#1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/>
    <dgm:txPr/>
    <dgm:style>
      <a:lnRef idx="1">
        <a:srgbClr val="000000"/>
      </a:lnRef>
      <a:fillRef idx="2">
        <a:srgbClr val="000000"/>
      </a:fillRef>
      <a:effectRef idx="0">
        <a:srgbClr val="00000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/>
    </dgm:style>
  </dgm:styleLbl>
  <dgm:styleLbl name="asst0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/>
    <dgm:txPr/>
    <dgm:style>
      <a:lnRef idx="0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rgbClr val="000000"/>
      </a:lnRef>
      <a:fillRef idx="2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flat" dir="t"/>
    </dgm:scene3d>
    <dgm:sp3d/>
    <dgm:txPr/>
    <dgm:style>
      <a:lnRef idx="1">
        <a:srgbClr val="000000"/>
      </a:lnRef>
      <a:fillRef idx="2">
        <a:srgbClr val="000000"/>
      </a:fillRef>
      <a:effectRef idx="1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rgbClr val="000000"/>
      </a:lnRef>
      <a:fillRef idx="0">
        <a:srgbClr val="000000"/>
      </a:fillRef>
      <a:effectRef idx="1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3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rgbClr val="000000"/>
      </a:lnRef>
      <a:fillRef idx="3">
        <a:srgbClr val="000000"/>
      </a:fillRef>
      <a:effectRef idx="3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65C2E51-04D9-83BB-CA1D-6F40AA44B423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DC15625-4ACF-7806-E8FD-711F075DC534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C9FD2FE-0186-0EF8-E979-02AC6457251D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47563C-5CE6-830F-583B-BC19D242C563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2BA475-F9AB-A7AE-8C80-7A7337C4CBEB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D0385C-8BBD-4310-266D-0C5070EB3A74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1B1181A-D6E3-E2AE-3A3D-0ECD9439415C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FDE9FD-348B-D100-5EA3-7DE7C88DE71B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9E8323-EBC0-BECE-4A1B-D64813293FF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EF2C50-C04E-4765-3403-F853CCEE67B0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7B5D8F-B2E2-4E4F-0226-98DCCD855A96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72FCE3C-0E65-F17C-C7D6-BAE720A259C1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BD7445B-4342-7240-5E59-9B25C6EA724F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794511-DEBE-4486-BBE5-09576D9B6EC2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216151" y="6355080"/>
            <a:ext cx="1219200" cy="365760"/>
          </a:xfrm>
        </p:spPr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904875" y="3648074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904875" y="3648074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 bwMode="auto">
          <a:xfrm>
            <a:off x="457200" y="1219200"/>
            <a:ext cx="8229600" cy="493776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 bwMode="auto">
          <a:xfrm>
            <a:off x="457200" y="1219200"/>
            <a:ext cx="4041648" cy="493776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 bwMode="auto">
          <a:xfrm>
            <a:off x="4632198" y="1216151"/>
            <a:ext cx="4041648" cy="493776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 bwMode="auto">
          <a:xfrm>
            <a:off x="457200" y="2133600"/>
            <a:ext cx="4038600" cy="40386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 bwMode="auto">
          <a:xfrm>
            <a:off x="4648200" y="2133600"/>
            <a:ext cx="4038600" cy="40386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39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 bwMode="auto">
          <a:xfrm>
            <a:off x="304800" y="304800"/>
            <a:ext cx="5715000" cy="571500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00856"/>
            <a:ext cx="8229600" cy="6746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457200" y="1905000"/>
            <a:ext cx="8229600" cy="4270248"/>
          </a:xfrm>
          <a:prstGeom prst="rect">
            <a:avLst/>
          </a:prstGeo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93380F0-5780-4FEC-B54A-CD2BE8FACE9D}" type="datetimeFigureOut">
              <a:rPr lang="ru-RU"/>
              <a:t>18.09.2025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2898648" y="6356350"/>
            <a:ext cx="3505199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2D3577A-13E7-4A29-972B-F65C2FDC6D7A}" type="slidenum">
              <a:rPr lang="ru-RU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 bwMode="auto"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3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>
        <a:spcBef>
          <a:spcPts val="600"/>
        </a:spcBef>
        <a:buClr>
          <a:schemeClr val="accent1"/>
        </a:buClr>
        <a:buSzPct val="76000"/>
        <a:buFont typeface="Wingdings 3"/>
        <a:buChar char="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>
        <a:spcBef>
          <a:spcPts val="500"/>
        </a:spcBef>
        <a:buClr>
          <a:schemeClr val="accent2"/>
        </a:buClr>
        <a:buSzPct val="76000"/>
        <a:buFont typeface="Wingdings 3"/>
        <a:buChar char=""/>
        <a:defRPr sz="23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00"/>
        </a:spcBef>
        <a:buClr>
          <a:schemeClr val="accent2"/>
        </a:buClr>
        <a:buSzPct val="70000"/>
        <a:buFont typeface="Wingdings"/>
        <a:buChar char="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lexlarin.net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karmanform.ucoz.ru/" TargetMode="External"/><Relationship Id="rId12" Type="http://schemas.openxmlformats.org/officeDocument/2006/relationships/hyperlink" Target="http://mathematics-120.ucoz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ge.sdamgia.ru/" TargetMode="External"/><Relationship Id="rId11" Type="http://schemas.openxmlformats.org/officeDocument/2006/relationships/hyperlink" Target="http://le-savchen.ucoz.ru/" TargetMode="External"/><Relationship Id="rId5" Type="http://schemas.openxmlformats.org/officeDocument/2006/relationships/hyperlink" Target="http://statgrad.mioo.ru/" TargetMode="External"/><Relationship Id="rId10" Type="http://schemas.openxmlformats.org/officeDocument/2006/relationships/hyperlink" Target="http://burukinann.ucoz.ru/" TargetMode="External"/><Relationship Id="rId4" Type="http://schemas.openxmlformats.org/officeDocument/2006/relationships/hyperlink" Target="http://www.fipi.ru/" TargetMode="External"/><Relationship Id="rId9" Type="http://schemas.openxmlformats.org/officeDocument/2006/relationships/hyperlink" Target="http://www.uchportal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 bwMode="auto">
          <a:xfrm>
            <a:off x="928662" y="3643314"/>
            <a:ext cx="7215238" cy="118427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/>
          <a:p>
            <a:pPr algn="ctr">
              <a:defRPr/>
            </a:pPr>
            <a:r>
              <a:rPr lang="ru-RU" sz="3600" b="1"/>
              <a:t>«</a:t>
            </a:r>
            <a:r>
              <a:rPr sz="3600" b="1">
                <a:latin typeface="Times New Roman"/>
                <a:cs typeface="Times New Roman"/>
              </a:rPr>
              <a:t>Эффективные методы подготовки к ЕГЭ и ОГЭ по математике</a:t>
            </a:r>
            <a:r>
              <a:rPr lang="ru-RU" sz="3600" b="1"/>
              <a:t>» </a:t>
            </a:r>
            <a:br>
              <a:rPr lang="ru-RU" sz="3600" b="1"/>
            </a:br>
            <a:endParaRPr sz="3600" b="1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 bwMode="auto">
          <a:xfrm>
            <a:off x="611559" y="1770143"/>
            <a:ext cx="7920880" cy="1752599"/>
          </a:xfrm>
        </p:spPr>
        <p:txBody>
          <a:bodyPr/>
          <a:lstStyle/>
          <a:p>
            <a:pPr algn="ctr">
              <a:defRPr/>
            </a:pPr>
            <a:r>
              <a:rPr sz="2000" b="1">
                <a:solidFill>
                  <a:schemeClr val="tx1"/>
                </a:solidFill>
                <a:latin typeface="Times New Roman"/>
                <a:cs typeface="Times New Roman"/>
              </a:rPr>
              <a:t>Методический семинар </a:t>
            </a:r>
          </a:p>
          <a:p>
            <a:pPr algn="ctr">
              <a:defRPr/>
            </a:pPr>
            <a:r>
              <a:rPr sz="2000" b="1">
                <a:solidFill>
                  <a:schemeClr val="tx1"/>
                </a:solidFill>
                <a:latin typeface="Times New Roman"/>
                <a:cs typeface="Times New Roman"/>
              </a:rPr>
              <a:t>«Анализ результатов по математике за 2024/2025 уч.год, основные задачи на 2025/2026 учебный год. Об особенностях преподавания предмета Математика в 2025-2026 учебном году. </a:t>
            </a:r>
            <a:r>
              <a:rPr sz="2000" b="1">
                <a:solidFill>
                  <a:schemeClr val="tx1"/>
                </a:solidFill>
                <a:latin typeface="Times New Roman"/>
              </a:rPr>
              <a:t>Активные формы и методы преподавания предмета</a:t>
            </a:r>
            <a:r>
              <a:rPr sz="2000" b="1">
                <a:solidFill>
                  <a:schemeClr val="tx1"/>
                </a:solidFill>
                <a:latin typeface="Times New Roman"/>
                <a:cs typeface="Times New Roman"/>
              </a:rPr>
              <a:t>».</a:t>
            </a:r>
            <a:endParaRPr sz="2000" b="1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872813" y="5533738"/>
            <a:ext cx="7091441" cy="914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b="1" i="1"/>
              <a:t>учитель математики ГБОУ СОШ №8 пгт Алексеевка </a:t>
            </a:r>
          </a:p>
          <a:p>
            <a:pPr algn="r">
              <a:defRPr/>
            </a:pPr>
            <a:r>
              <a:rPr lang="ru-RU" b="1" i="1"/>
              <a:t>Мещерякова Ольга Юрьевна</a:t>
            </a:r>
            <a:br>
              <a:rPr lang="ru-RU" b="1" i="1"/>
            </a:br>
            <a:endParaRPr lang="ru-RU" b="1"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"/>
              </p:nvPr>
            </p:nvGraphicFramePr>
            <p:xfrm>
              <a:off x="200718" y="48940"/>
              <a:ext cx="8640962" cy="7029196"/>
            </p:xfrm>
            <a:graphic>
              <a:graphicData uri="http://schemas.openxmlformats.org/drawingml/2006/table">
                <a:tbl>
                  <a:tblPr firstRow="1" firstCol="1" bandRow="1">
                    <a:tableStyleId>{69CF1AB2-1976-4502-BF36-3FF5EA218861}</a:tableStyleId>
                  </a:tblPr>
                  <a:tblGrid>
                    <a:gridCol w="864096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5616624">
                    <a:tc>
                      <a:txBody>
                        <a:bodyPr/>
                        <a:lstStyle/>
                        <a:p>
                          <a:pPr marL="342900" lvl="0" indent="-342900" algn="just">
                            <a:lnSpc>
                              <a:spcPct val="114999"/>
                            </a:lnSpc>
                            <a:spcAft>
                              <a:spcPts val="375"/>
                            </a:spcAft>
                            <a:buFont typeface="+mj-lt"/>
                            <a:buAutoNum type="arabicPeriod"/>
                            <a:tabLst>
                              <a:tab pos="90170" algn="l"/>
                              <a:tab pos="180340" algn="l"/>
                            </a:tabLst>
                            <a:defRPr/>
                          </a:pPr>
                          <a:r>
                            <a:rPr lang="ru-RU" sz="1800" b="1"/>
                            <a:t>Формулы площадей треугольника, прямоугольника, квадрата, ромба, трапеции.</a:t>
                          </a:r>
                          <a:endParaRPr/>
                        </a:p>
                        <a:p>
                          <a:pPr marL="342900" lvl="0" indent="-342900" algn="just">
                            <a:lnSpc>
                              <a:spcPct val="114999"/>
                            </a:lnSpc>
                            <a:spcAft>
                              <a:spcPts val="375"/>
                            </a:spcAft>
                            <a:buFont typeface="+mj-lt"/>
                            <a:buAutoNum type="arabicPeriod"/>
                            <a:tabLst>
                              <a:tab pos="90170" algn="l"/>
                              <a:tab pos="180340" algn="l"/>
                            </a:tabLst>
                            <a:defRPr/>
                          </a:pPr>
                          <a:r>
                            <a:rPr lang="ru-RU" sz="1800" b="1"/>
                            <a:t>Запишите значение </a:t>
                          </a:r>
                          <a:r>
                            <a:rPr lang="en-US" sz="1800" b="1"/>
                            <a:t>cos </a:t>
                          </a:r>
                          <a:r>
                            <a:rPr lang="ru-RU" sz="1800" b="1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800" b="1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1800" b="1" i="1">
                                      <a:latin typeface="Cambria Math"/>
                                    </a:rPr>
                                    <m:t>𝟔𝟎</m:t>
                                  </m:r>
                                </m:e>
                                <m:sup>
                                  <m:r>
                                    <a:rPr lang="ru-RU" sz="1800" b="1">
                                      <a:latin typeface="Cambria Math"/>
                                    </a:rPr>
                                    <m:t>°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800" b="1"/>
                            <a:t>.</a:t>
                          </a:r>
                          <a:endParaRPr lang="ru-RU" sz="1800" b="1"/>
                        </a:p>
                        <a:p>
                          <a:pPr marL="0" marR="0" lvl="0" indent="0" algn="just" defTabSz="914400">
                            <a:lnSpc>
                              <a:spcPct val="114999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>
                              <a:tab pos="180340" algn="l"/>
                            </a:tabLst>
                            <a:defRPr/>
                          </a:pPr>
                          <a:endParaRPr lang="ru-RU" sz="1800" b="1"/>
                        </a:p>
                        <a:p>
                          <a:pPr marL="0" marR="0" lvl="0" indent="0" algn="just" defTabSz="914400">
                            <a:lnSpc>
                              <a:spcPct val="114999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>
                              <a:tab pos="180340" algn="l"/>
                            </a:tabLst>
                            <a:defRPr/>
                          </a:pPr>
                          <a:r>
                            <a:rPr lang="ru-RU" sz="1800" b="1"/>
                            <a:t>Укажите но­ме­ра верных утверждений.</a:t>
                          </a:r>
                          <a:r>
                            <a:rPr lang="ru-RU" sz="1800" b="0"/>
                            <a:t> </a:t>
                          </a:r>
                          <a:r>
                            <a:rPr lang="ru-RU" sz="1800" b="1"/>
                            <a:t>Если утвер­жде­ний несколько, за­пи­ши­те их номера в по­ряд­ке возрастания</a:t>
                          </a:r>
                          <a:endParaRPr lang="ru-RU" sz="1800" b="1">
                            <a:latin typeface="+mn-lt"/>
                            <a:ea typeface="Calibri"/>
                            <a:cs typeface="Times New Roman"/>
                          </a:endParaRPr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1"/>
                            <a:t> 3</a:t>
                          </a:r>
                          <a:r>
                            <a:rPr lang="ru-RU" sz="1800" b="0"/>
                            <a:t>.1)Если три сто­ро­ны одного тре­уголь­ни­ка пропорциональны трём сто­ро­нам другого         треугольника, то тре­уголь­ни­ки подобны.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2) Сумма смеж­ных углов равна 180°.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3)Любая вы­со­та равнобедренного тре­уголь­ни­ка является его биссектрисой.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endParaRPr lang="ru-RU" sz="1800" b="1"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1"/>
                            <a:t>4</a:t>
                          </a:r>
                          <a:r>
                            <a:rPr lang="ru-RU" sz="1800" b="0"/>
                            <a:t>. 1) Если угол равен 45°, то вертикальный с ним угол равен 45°.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2) Любые две прямые имеют ровно одну общую точку.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3) Через любые три точки проходит ровно одна прямая.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4) Если расстояние от точки до прямой меньше 1, то и длина любой наклонной, проведенной из данной точки к прямой, меньше 1.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endParaRPr lang="ru-RU" sz="1800" b="1"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1"/>
                            <a:t>5. </a:t>
                          </a:r>
                          <a:r>
                            <a:rPr lang="ru-RU" sz="1800" b="0"/>
                            <a:t>1) Площадь многоугольника, описанного около окружности, равна произведению его периметра на радиус вписанной окружности.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2) Если диагонали ромба равна 3 и 4, то его площадь равна 6.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3) Площадь трапеции меньше произведения суммы оснований на высоту.</a:t>
                          </a:r>
                          <a:endParaRPr/>
                        </a:p>
                        <a:p>
                          <a:pPr algn="just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800" b="0"/>
                            <a:t>4) Площадь прямоугольного треугольника меньше произведения его катетов.</a:t>
                          </a:r>
                          <a:endParaRPr/>
                        </a:p>
                      </a:txBody>
                      <a:tcPr marL="67598" marR="67598" marT="0" marB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"/>
              </p:nvPr>
            </p:nvGraphicFramePr>
            <p:xfrm>
              <a:off x="200718" y="48940"/>
              <a:ext cx="8640962" cy="7029196"/>
            </p:xfrm>
            <a:graphic>
              <a:graphicData uri="http://schemas.openxmlformats.org/drawingml/2006/table">
                <a:tbl>
                  <a:tblPr firstRow="1" firstCol="1" bandRow="1">
                    <a:tableStyleId>{69CF1AB2-1976-4502-BF36-3FF5EA218861}</a:tableStyleId>
                  </a:tblPr>
                  <a:tblGrid>
                    <a:gridCol w="864096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70291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7598" marR="67598" marT="0" marB="0">
                        <a:blipFill>
                          <a:blip r:embed="rId4"/>
                          <a:stretch>
                            <a:fillRect l="-70" t="-867" r="-141" b="-19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61653"/>
            <a:ext cx="8229600" cy="9905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Содержание работы учителя по предметной готовности учащихся к экзамену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457200" y="1528453"/>
            <a:ext cx="8229600" cy="537815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/>
              <a:t>Включение в изучение текущего учебного материала заданий, соответствующих экзаменационным заданиям</a:t>
            </a:r>
            <a:endParaRPr/>
          </a:p>
          <a:p>
            <a:pPr>
              <a:defRPr/>
            </a:pPr>
            <a:r>
              <a:rPr lang="ru-RU" b="1"/>
              <a:t>Устная работа</a:t>
            </a:r>
            <a:endParaRPr/>
          </a:p>
          <a:p>
            <a:pPr>
              <a:defRPr/>
            </a:pPr>
            <a:r>
              <a:rPr lang="ru-RU" b="1"/>
              <a:t>Домашнее задание в соответствии с Кимами</a:t>
            </a:r>
            <a:endParaRPr/>
          </a:p>
          <a:p>
            <a:pPr>
              <a:defRPr/>
            </a:pPr>
            <a:r>
              <a:rPr lang="ru-RU" b="1"/>
              <a:t>Тематическое повторение</a:t>
            </a:r>
            <a:endParaRPr/>
          </a:p>
          <a:p>
            <a:pPr>
              <a:defRPr/>
            </a:pPr>
            <a:r>
              <a:rPr lang="ru-RU" b="1"/>
              <a:t>Повторение геометрии</a:t>
            </a:r>
            <a:endParaRPr/>
          </a:p>
          <a:p>
            <a:pPr lvl="0">
              <a:buClr>
                <a:srgbClr val="4F81BD"/>
              </a:buClr>
              <a:defRPr/>
            </a:pPr>
            <a:r>
              <a:rPr lang="ru-RU" b="1">
                <a:solidFill>
                  <a:prstClr val="black"/>
                </a:solidFill>
              </a:rPr>
              <a:t>Дифференцированный подход</a:t>
            </a:r>
            <a:endParaRPr/>
          </a:p>
          <a:p>
            <a:pPr lvl="0">
              <a:buClr>
                <a:srgbClr val="4F81BD"/>
              </a:buClr>
              <a:defRPr/>
            </a:pPr>
            <a:r>
              <a:rPr lang="ru-RU" b="1">
                <a:solidFill>
                  <a:prstClr val="black"/>
                </a:solidFill>
              </a:rPr>
              <a:t>Организация работы с тестами</a:t>
            </a:r>
            <a:endParaRPr/>
          </a:p>
          <a:p>
            <a:pPr>
              <a:defRPr/>
            </a:pPr>
            <a:r>
              <a:rPr lang="ru-RU" b="1"/>
              <a:t>Тренировочные работы в течение года</a:t>
            </a:r>
            <a:endParaRPr/>
          </a:p>
          <a:p>
            <a:pPr>
              <a:defRPr/>
            </a:pPr>
            <a:r>
              <a:rPr lang="ru-RU" b="1"/>
              <a:t>Мониторинг подготовки к ГИА по математике</a:t>
            </a:r>
            <a:endParaRPr/>
          </a:p>
          <a:p>
            <a:pPr>
              <a:defRPr/>
            </a:pPr>
            <a:r>
              <a:rPr lang="ru-RU" b="1"/>
              <a:t>Дополнительные занятия по подготовке к ГИА</a:t>
            </a:r>
          </a:p>
          <a:p>
            <a:pPr>
              <a:defRPr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>
            <a:graphicFrameLocks/>
          </p:cNvGraphicFramePr>
          <p:nvPr/>
        </p:nvGraphicFramePr>
        <p:xfrm>
          <a:off x="428596" y="1785926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b" anchorCtr="0" forceAA="0" compatLnSpc="0">
            <a:normAutofit fontScale="95000" lnSpcReduction="1000"/>
          </a:bodyPr>
          <a:lstStyle/>
          <a:p>
            <a:pPr algn="ctr">
              <a:defRPr/>
            </a:pPr>
            <a:r>
              <a:rPr lang="ru-RU" b="1"/>
              <a:t>Роль личности учителя в подготовке к ОГЭ и ЕГЭ</a:t>
            </a:r>
          </a:p>
        </p:txBody>
      </p:sp>
      <p:pic>
        <p:nvPicPr>
          <p:cNvPr id="4" name="Рисунок 3" descr="фон6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5721" y="1142984"/>
            <a:ext cx="7643866" cy="551791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2428860" y="2214554"/>
            <a:ext cx="5214974" cy="4937760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Авторитет учителя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Мотивация к успешной сдаче (создание положительного настроя)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42844" y="2522461"/>
            <a:ext cx="9027075" cy="192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57450" algn="l"/>
              </a:tabLst>
              <a:defRPr/>
            </a:pPr>
            <a:r>
              <a:rPr lang="ru-RU" sz="6000" b="0" i="0" u="none" strike="noStrike" cap="none">
                <a:ln>
                  <a:noFill/>
                </a:ln>
                <a:solidFill>
                  <a:schemeClr val="tx1"/>
                </a:solidFill>
                <a:latin typeface="Cambria"/>
                <a:ea typeface="Calibri"/>
                <a:cs typeface="Times New Roman"/>
              </a:rPr>
              <a:t>Пусть экзамены проходят легко!</a:t>
            </a:r>
            <a:endParaRPr lang="ru-RU" sz="6000" b="0" i="0" u="none" strike="noStrike" cap="none">
              <a:ln>
                <a:noFill/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Составляющие готовности учащихся к сдаче экзамена в форме  ОГЭ: </a:t>
            </a:r>
            <a:endParaRPr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b="1"/>
              <a:t>Принципы подготовки к ОГЭ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 bwMode="auto">
          <a:xfrm>
            <a:off x="457200" y="2000240"/>
            <a:ext cx="8229600" cy="4156720"/>
          </a:xfrm>
        </p:spPr>
        <p:txBody>
          <a:bodyPr/>
          <a:lstStyle/>
          <a:p>
            <a:pPr>
              <a:defRPr/>
            </a:pPr>
            <a:r>
              <a:rPr lang="ru-RU" i="1" u="sng"/>
              <a:t>Первый принцип</a:t>
            </a:r>
            <a:r>
              <a:rPr lang="ru-RU" i="1"/>
              <a:t> – тематический</a:t>
            </a:r>
            <a:endParaRPr lang="ru-RU"/>
          </a:p>
          <a:p>
            <a:pPr>
              <a:defRPr/>
            </a:pPr>
            <a:r>
              <a:rPr lang="ru-RU" i="1" u="sng"/>
              <a:t>Второй принцип</a:t>
            </a:r>
            <a:r>
              <a:rPr lang="ru-RU" i="1"/>
              <a:t> – логический</a:t>
            </a:r>
            <a:endParaRPr lang="ru-RU"/>
          </a:p>
          <a:p>
            <a:pPr>
              <a:defRPr/>
            </a:pPr>
            <a:r>
              <a:rPr lang="ru-RU" i="1" u="sng"/>
              <a:t>Третий принцип</a:t>
            </a:r>
            <a:r>
              <a:rPr lang="ru-RU" i="1"/>
              <a:t> – тренировочный</a:t>
            </a:r>
            <a:endParaRPr lang="ru-RU"/>
          </a:p>
          <a:p>
            <a:pPr>
              <a:defRPr/>
            </a:pPr>
            <a:r>
              <a:rPr lang="ru-RU" i="1" u="sng"/>
              <a:t>Четвёртый принцип</a:t>
            </a:r>
            <a:r>
              <a:rPr lang="ru-RU" i="1"/>
              <a:t> – индивидуальный</a:t>
            </a:r>
            <a:endParaRPr lang="ru-RU"/>
          </a:p>
          <a:p>
            <a:pPr>
              <a:defRPr/>
            </a:pPr>
            <a:r>
              <a:rPr lang="ru-RU" i="1" u="sng"/>
              <a:t>Пятый принцип</a:t>
            </a:r>
            <a:r>
              <a:rPr lang="ru-RU" i="1"/>
              <a:t> – временной</a:t>
            </a:r>
            <a:endParaRPr lang="ru-RU"/>
          </a:p>
          <a:p>
            <a:pPr>
              <a:defRPr/>
            </a:pPr>
            <a:r>
              <a:rPr lang="ru-RU" i="1" u="sng"/>
              <a:t>Шестой принцип</a:t>
            </a:r>
            <a:r>
              <a:rPr lang="ru-RU" i="1"/>
              <a:t> – контролирующий</a:t>
            </a: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b="1"/>
              <a:t>Информационная готовность к ОГЭ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/>
              <a:t>Полезные интернет-ресурсы для подготовки к ГИА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 bwMode="auto">
          <a:xfrm>
            <a:off x="571472" y="1714488"/>
            <a:ext cx="80724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800" u="sng">
                <a:solidFill>
                  <a:prstClr val="black"/>
                </a:solidFill>
                <a:hlinkClick r:id="rId4" tooltip="http://www.fipi.ru/"/>
              </a:rPr>
              <a:t>http://www.fipi.ru/</a:t>
            </a:r>
            <a:r>
              <a:rPr lang="ru-RU" sz="2800" u="sng">
                <a:solidFill>
                  <a:prstClr val="black"/>
                </a:solidFill>
              </a:rPr>
              <a:t> ФИПИ</a:t>
            </a:r>
            <a:endParaRPr lang="ru-RU" sz="280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ru-RU" sz="2800" u="sng">
                <a:solidFill>
                  <a:prstClr val="black"/>
                </a:solidFill>
                <a:hlinkClick r:id="rId5" tooltip="http://statgrad.mioo.ru/"/>
              </a:rPr>
              <a:t>http://statgrad.mioo.ru/</a:t>
            </a:r>
            <a:r>
              <a:rPr lang="ru-RU" sz="2800" u="sng">
                <a:solidFill>
                  <a:prstClr val="black"/>
                </a:solidFill>
              </a:rPr>
              <a:t> СтатГрад</a:t>
            </a:r>
            <a:endParaRPr lang="ru-RU" sz="280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800" u="sng">
                <a:hlinkClick r:id="rId6" tooltip="https://oge.sdamgia.ru/"/>
              </a:rPr>
              <a:t>https://oge.sdamgia.ru/</a:t>
            </a:r>
            <a:r>
              <a:rPr lang="ru-RU" sz="2800"/>
              <a:t> сайт Д. Гущина</a:t>
            </a:r>
            <a:endParaRPr lang="en-US" sz="2800" u="sng"/>
          </a:p>
          <a:p>
            <a:pPr>
              <a:defRPr/>
            </a:pPr>
            <a:r>
              <a:rPr lang="ru-RU" sz="2800" u="sng">
                <a:hlinkClick r:id="rId7" tooltip="http://karmanform.ucoz.ru/"/>
              </a:rPr>
              <a:t>http://karmanform.ucoz.ru</a:t>
            </a:r>
            <a:r>
              <a:rPr lang="ru-RU" sz="2800"/>
              <a:t>/КАРМАН для математика</a:t>
            </a:r>
            <a:endParaRPr/>
          </a:p>
          <a:p>
            <a:pPr>
              <a:defRPr/>
            </a:pPr>
            <a:r>
              <a:rPr lang="ru-RU" sz="2800" u="sng">
                <a:hlinkClick r:id="rId8" tooltip="http://alexlarin.net/"/>
              </a:rPr>
              <a:t>http://alexlarin.net/</a:t>
            </a:r>
            <a:r>
              <a:rPr lang="ru-RU" sz="2800" u="sng"/>
              <a:t> репетиционный ОГЭ</a:t>
            </a:r>
            <a:endParaRPr lang="ru-RU" sz="2800"/>
          </a:p>
          <a:p>
            <a:pPr>
              <a:defRPr/>
            </a:pPr>
            <a:r>
              <a:rPr lang="ru-RU" sz="2800" u="sng">
                <a:hlinkClick r:id="rId9" tooltip="http://www.uchportal.ru/"/>
              </a:rPr>
              <a:t>http://www.uchportal.ru/</a:t>
            </a:r>
            <a:r>
              <a:rPr lang="ru-RU" sz="2800" u="sng"/>
              <a:t> Учительский портал</a:t>
            </a:r>
            <a:endParaRPr lang="ru-RU" sz="2800"/>
          </a:p>
          <a:p>
            <a:pPr>
              <a:defRPr/>
            </a:pPr>
            <a:r>
              <a:rPr lang="ru-RU" sz="2800" u="sng"/>
              <a:t> </a:t>
            </a:r>
            <a:endParaRPr/>
          </a:p>
          <a:p>
            <a:pPr>
              <a:defRPr/>
            </a:pPr>
            <a:r>
              <a:rPr lang="ru-RU" sz="2800" u="sng"/>
              <a:t>Сайты учителей математики: </a:t>
            </a:r>
            <a:r>
              <a:rPr lang="ru-RU" sz="2800" u="sng">
                <a:hlinkClick r:id="rId10" tooltip="http://burukinann.ucoz.ru/"/>
              </a:rPr>
              <a:t>http://burukinann.ucoz.ru/</a:t>
            </a:r>
            <a:endParaRPr lang="ru-RU" sz="2800"/>
          </a:p>
          <a:p>
            <a:pPr>
              <a:defRPr/>
            </a:pPr>
            <a:r>
              <a:rPr lang="ru-RU" sz="2800" u="sng">
                <a:hlinkClick r:id="rId11" tooltip="http://le-savchen.ucoz.ru/"/>
              </a:rPr>
              <a:t>http://le-savchen.ucoz.ru/</a:t>
            </a:r>
            <a:endParaRPr lang="ru-RU" sz="2800"/>
          </a:p>
          <a:p>
            <a:pPr>
              <a:defRPr/>
            </a:pPr>
            <a:r>
              <a:rPr lang="ru-RU" sz="2800" u="sng">
                <a:hlinkClick r:id="rId12" tooltip="http://mathematics-120.ucoz.ru/"/>
              </a:rPr>
              <a:t>http://mathematics-120.ucoz.ru/</a:t>
            </a:r>
            <a:endParaRPr lang="ru-RU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35873"/>
            <a:ext cx="8229600" cy="9905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Содержание работы учителя по предметной готовности учащихся к экзамену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457200" y="1800595"/>
            <a:ext cx="8229600" cy="49377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/>
              <a:t>Включение в изучение текущего учебного материала заданий, соответствующих экзаменационным заданиям</a:t>
            </a:r>
            <a:endParaRPr/>
          </a:p>
          <a:p>
            <a:pPr>
              <a:defRPr/>
            </a:pPr>
            <a:r>
              <a:rPr lang="ru-RU" b="1"/>
              <a:t>Устная работа</a:t>
            </a:r>
            <a:endParaRPr/>
          </a:p>
          <a:p>
            <a:pPr>
              <a:defRPr/>
            </a:pPr>
            <a:r>
              <a:rPr lang="ru-RU" b="1"/>
              <a:t>Домашнее задание в соответствии с КИМами</a:t>
            </a:r>
          </a:p>
          <a:p>
            <a:pPr>
              <a:defRPr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      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Таблица 4"/>
              <p:cNvGraphicFramePr>
                <a:graphicFrameLocks noGrp="1"/>
              </p:cNvGraphicFramePr>
              <p:nvPr/>
            </p:nvGraphicFramePr>
            <p:xfrm>
              <a:off x="251520" y="188640"/>
              <a:ext cx="8712968" cy="655272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1764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365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2034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1,1, первый член равен  -7. Найти сумму первых 14 её членов.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5; 1; -3; … . Какое число стоит в этой последовательности на 7-м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31; 24; 17; … . Найдите первый отрицательный член этой прогрессии.</a:t>
                          </a:r>
                          <a:endParaRPr lang="ru-RU" sz="1600" b="0">
                            <a:solidFill>
                              <a:schemeClr val="dk1"/>
                            </a:solidFill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 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4,7, первый член равен  2,1. Найти сумму первых 14 её членов.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10; 15; 20; … . Какое число стоит в этой последовательности на 9-м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26; 24; 22; … . Найдите первый отрицательный член этой прогрессии.</a:t>
                          </a:r>
                          <a:endParaRPr lang="ru-RU" sz="1600" b="0">
                            <a:solidFill>
                              <a:schemeClr val="dk1"/>
                            </a:solidFill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3238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 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-8,1, первый член равен  1,4. Найти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b="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 b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1600" b="0" i="1">
                                      <a:latin typeface="Cambria Math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b="0"/>
                            <a:t>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-8; -5; -2; … . Какое число стоит в этой последовательности на 81-м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В первом ряду кинозала 45 мест, а в каждом следующем на 2 больше, чем в предыдущем. Сколько мест в ряду с номером  </a:t>
                          </a:r>
                          <a:r>
                            <a:rPr lang="en-US" sz="1600" b="0"/>
                            <a:t>n</a:t>
                          </a:r>
                          <a:r>
                            <a:rPr lang="ru-RU" sz="1600" b="0"/>
                            <a:t>?</a:t>
                          </a:r>
                          <a:endParaRPr lang="ru-RU" sz="1600" b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 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-4,9, первый член равен  -0,2. Найти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b="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 b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1600" b="0" i="1">
                                      <a:latin typeface="Cambria Math"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b="0"/>
                            <a:t>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8; 2; -4; … . Какое число стоит в этой последовательности на 41-м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В первом ряду кинозала  32 места, а в каждом следующем на 2 больше, чем в предыдущем. Сколько мест в ряду с номером  n?</a:t>
                          </a:r>
                          <a:endParaRPr lang="ru-RU" sz="1600" b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Таблица 4"/>
              <p:cNvGraphicFramePr>
                <a:graphicFrameLocks noGrp="1"/>
              </p:cNvGraphicFramePr>
              <p:nvPr/>
            </p:nvGraphicFramePr>
            <p:xfrm>
              <a:off x="251520" y="188640"/>
              <a:ext cx="8712968" cy="655272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1764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365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2034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1,1, первый член равен  -7. Найти сумму первых 14 её членов.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5; 1; -3; … . Какое число стоит в этой последовательности на 7-м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31; 24; 17; … . Найдите первый отрицательный член этой прогрессии.</a:t>
                          </a:r>
                          <a:endParaRPr lang="ru-RU" sz="1600" b="0">
                            <a:solidFill>
                              <a:schemeClr val="dk1"/>
                            </a:solidFill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1600" b="0"/>
                            <a:t>Карточка № 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прогрессия, разность равна  4,7, первый член равен  2,1. Найти сумму первых 14 её членов.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10; 15; 20; … . Какое число стоит в этой последовательности на 9-м месте?</a:t>
                          </a:r>
                          <a:endParaRPr/>
                        </a:p>
                        <a:p>
                          <a:pPr marL="342900" lvl="0" indent="-342900">
                            <a:lnSpc>
                              <a:spcPct val="114999"/>
                            </a:lnSpc>
                            <a:spcAft>
                              <a:spcPts val="0"/>
                            </a:spcAft>
                            <a:buFont typeface="+mj-lt"/>
                            <a:buAutoNum type="arabicPeriod"/>
                            <a:defRPr/>
                          </a:pPr>
                          <a:r>
                            <a:rPr lang="ru-RU" sz="1600" b="0"/>
                            <a:t>Дана арифметическая прогрессия   26; 24; 22; … . Найдите первый отрицательный член этой прогрессии.</a:t>
                          </a:r>
                          <a:endParaRPr lang="ru-RU" sz="1600" b="0">
                            <a:solidFill>
                              <a:schemeClr val="dk1"/>
                            </a:solidFill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3238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146" t="-92021" r="-109051" b="-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92081" t="-92021" r="-268" b="-3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572984"/>
            <a:ext cx="8229600" cy="9905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/>
              <a:t>Содержание работы учителя по предметной готовности учащихся к экзамену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457200" y="1850076"/>
            <a:ext cx="8229600" cy="49377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/>
              <a:t>Включение в изучение текущего учебного материала заданий, соответствующих экзаменационным заданиям</a:t>
            </a:r>
            <a:endParaRPr/>
          </a:p>
          <a:p>
            <a:pPr>
              <a:defRPr/>
            </a:pPr>
            <a:r>
              <a:rPr lang="ru-RU" b="1"/>
              <a:t>Устная работа</a:t>
            </a:r>
            <a:endParaRPr/>
          </a:p>
          <a:p>
            <a:pPr>
              <a:defRPr/>
            </a:pPr>
            <a:r>
              <a:rPr lang="ru-RU" b="1"/>
              <a:t>Домашнее задание в соответствии с КИМами</a:t>
            </a:r>
          </a:p>
          <a:p>
            <a:pPr>
              <a:defRPr/>
            </a:pPr>
            <a:r>
              <a:rPr lang="ru-RU" b="1"/>
              <a:t>Тематическое повторение</a:t>
            </a:r>
            <a:endParaRPr/>
          </a:p>
          <a:p>
            <a:pPr>
              <a:defRPr/>
            </a:pPr>
            <a:r>
              <a:rPr lang="ru-RU" b="1"/>
              <a:t>Повторение геометрии</a:t>
            </a:r>
            <a:endParaRPr/>
          </a:p>
          <a:p>
            <a:pPr>
              <a:defRPr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199" y="-99392"/>
            <a:ext cx="8229600" cy="594320"/>
          </a:xfrm>
        </p:spPr>
        <p:txBody>
          <a:bodyPr/>
          <a:lstStyle/>
          <a:p>
            <a:pPr>
              <a:defRPr/>
            </a:pPr>
            <a:r>
              <a:rPr lang="ru-RU" b="1"/>
              <a:t>Вопросы для повторения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457199" y="2276872"/>
            <a:ext cx="8229600" cy="493776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4999"/>
              </a:lnSpc>
              <a:spcAft>
                <a:spcPts val="1000"/>
              </a:spcAft>
              <a:buFont typeface="+mj-lt"/>
              <a:buAutoNum type="arabicPeriod"/>
              <a:tabLst>
                <a:tab pos="540385" algn="l"/>
              </a:tabLst>
              <a:defRPr/>
            </a:pPr>
            <a:endParaRPr lang="ru-RU" sz="1800">
              <a:ea typeface="Calibri"/>
              <a:cs typeface="Times New Roman"/>
            </a:endParaRPr>
          </a:p>
          <a:p>
            <a:pPr>
              <a:defRPr/>
            </a:pPr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1" y="476672"/>
          <a:ext cx="8784976" cy="596366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Свойство смежных углов.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Свойство вертикальных углов.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Три признака равенства треугольников.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Свойства равнобедренного треугольника.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Признаки параллельности двух прямых и обратные к ним теоремы.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о сумме углов треугольника.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Свойства прямоугольных треугольников.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параллелограмма.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Свойства параллелограмма.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Признаки параллелограмма.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ромба. 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Свойства ромба.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прямоугольника и его свойства.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квадрата и его свойства.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трапеции.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Свойства равнобедренной трапеции.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Формулы площадей треугольника (4 формулы ) ,   прямоугольника, квадрата, параллелограмма, ромба (2 формулы), трапеции.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Пифагора.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Определение подобных треугольников.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об отношении площадей подобных треугольников. 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об отношении периметров подобных треугольников.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Три признака подобия треугольников.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Определения синуса, косинуса, тангенса острого угла прям.  треуг-ка.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Значения синуса, косинуса, тангенса для углов 30, 45, 60 градусов.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Свойство касательной к окружности.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Свойство отрезков касательных.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о вписанном угле и её следствия.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Центральный угол.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синусов.</a:t>
                      </a:r>
                      <a:endParaRPr/>
                    </a:p>
                    <a:p>
                      <a:pPr marL="342900" lvl="0" indent="-342900">
                        <a:lnSpc>
                          <a:spcPct val="114999"/>
                        </a:lnSpc>
                        <a:spcAft>
                          <a:spcPts val="1000"/>
                        </a:spcAft>
                        <a:buFont typeface="+mj-lt"/>
                        <a:buAutoNum type="arabicPeriod" startAt="17"/>
                        <a:tabLst>
                          <a:tab pos="540385" algn="l"/>
                        </a:tabLst>
                        <a:defRPr/>
                      </a:pPr>
                      <a:r>
                        <a:rPr lang="ru-RU" sz="1600" b="0">
                          <a:ea typeface="Calibri"/>
                          <a:cs typeface="Times New Roman"/>
                        </a:rPr>
                        <a:t>Теорема косинусов.</a:t>
                      </a:r>
                      <a:endParaRPr lang="ru-RU" sz="16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Arial"/>
        <a:cs typeface="Arial"/>
      </a:majorFont>
      <a:minorFont>
        <a:latin typeface="Gill Sans MT"/>
        <a:ea typeface="Arial"/>
        <a:cs typeface="Arial"/>
      </a:minorFont>
    </a:fontScheme>
    <a:fmtScheme name="Начальная">
      <a:fillStyleLst>
        <a:solidFill>
          <a:schemeClr val="phClr"/>
        </a:solidFill>
        <a:gradFill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Bookman Old Style"/>
        <a:ea typeface="Arial"/>
        <a:cs typeface="Arial"/>
      </a:majorFont>
      <a:minorFont>
        <a:latin typeface="Gill Sans MT"/>
        <a:ea typeface="Arial"/>
        <a:cs typeface="Arial"/>
      </a:minorFont>
    </a:fontScheme>
    <a:fmtScheme name="Начальная">
      <a:fillStyleLst>
        <a:solidFill>
          <a:schemeClr val="phClr"/>
        </a:solidFill>
        <a:gradFill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1067</Words>
  <Application>Microsoft Office PowerPoint</Application>
  <DocSecurity>0</DocSecurity>
  <PresentationFormat>Экран (4:3)</PresentationFormat>
  <Paragraphs>140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Bookman Old Style</vt:lpstr>
      <vt:lpstr>Calibri</vt:lpstr>
      <vt:lpstr>Cambria</vt:lpstr>
      <vt:lpstr>Cambria Math</vt:lpstr>
      <vt:lpstr>Gill Sans MT</vt:lpstr>
      <vt:lpstr>Times New Roman</vt:lpstr>
      <vt:lpstr>Wingdings</vt:lpstr>
      <vt:lpstr>Wingdings 3</vt:lpstr>
      <vt:lpstr>Начальная</vt:lpstr>
      <vt:lpstr>«Эффективные методы подготовки к ЕГЭ и ОГЭ по математике»  </vt:lpstr>
      <vt:lpstr>Составляющие готовности учащихся к сдаче экзамена в форме  ОГЭ: </vt:lpstr>
      <vt:lpstr>Принципы подготовки к ОГЭ</vt:lpstr>
      <vt:lpstr>Информационная готовность к ОГЭ</vt:lpstr>
      <vt:lpstr>Полезные интернет-ресурсы для подготовки к ГИА</vt:lpstr>
      <vt:lpstr>Содержание работы учителя по предметной готовности учащихся к экзамену</vt:lpstr>
      <vt:lpstr>Презентация PowerPoint</vt:lpstr>
      <vt:lpstr>Содержание работы учителя по предметной готовности учащихся к экзамену</vt:lpstr>
      <vt:lpstr>Вопросы для повторения</vt:lpstr>
      <vt:lpstr>Презентация PowerPoint</vt:lpstr>
      <vt:lpstr>Содержание работы учителя по предметной готовности учащихся к экзамену</vt:lpstr>
      <vt:lpstr>Презентация PowerPoint</vt:lpstr>
      <vt:lpstr>Роль личности учителя в подготовке к ОГЭ и ЕГЭ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home</dc:creator>
  <cp:keywords/>
  <dc:description/>
  <cp:lastModifiedBy>Учитель3</cp:lastModifiedBy>
  <cp:revision>37</cp:revision>
  <dcterms:created xsi:type="dcterms:W3CDTF">2019-04-26T14:58:21Z</dcterms:created>
  <dcterms:modified xsi:type="dcterms:W3CDTF">2025-09-18T03:51:51Z</dcterms:modified>
  <cp:category/>
  <dc:identifier/>
  <cp:contentStatus/>
  <dc:language/>
  <cp:version/>
</cp:coreProperties>
</file>